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301" r:id="rId13"/>
    <p:sldId id="296" r:id="rId14"/>
    <p:sldId id="298" r:id="rId15"/>
    <p:sldId id="299" r:id="rId16"/>
    <p:sldId id="302" r:id="rId17"/>
    <p:sldId id="303" r:id="rId18"/>
    <p:sldId id="305" r:id="rId19"/>
    <p:sldId id="300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1C6C-2262-47E1-BAAF-1096177995D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CD4B-1DFC-4BA1-B8E5-39A4ADAA6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CD4B-1DFC-4BA1-B8E5-39A4ADAA61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strategy and framework for how B&amp;NES will change and grow over the next 15-20 years.</a:t>
            </a:r>
          </a:p>
          <a:p>
            <a:r>
              <a:rPr lang="en-GB" dirty="0"/>
              <a:t>It sets out planning policies that will shape any development that requires planning permission.</a:t>
            </a:r>
          </a:p>
          <a:p>
            <a:r>
              <a:rPr lang="en-GB" dirty="0"/>
              <a:t>The plan identifies the need for new homes and jobs, and the services and infrastructure required up-front to support them.</a:t>
            </a:r>
          </a:p>
          <a:p>
            <a:r>
              <a:rPr lang="en-GB" dirty="0"/>
              <a:t>It provides strong guidance to developers and the council on where this development should happen and what form it will take.</a:t>
            </a:r>
          </a:p>
          <a:p>
            <a:r>
              <a:rPr lang="en-GB" dirty="0"/>
              <a:t>It is about ensuring that we maintain and create sustainable, vibrant and healthy places and communities.</a:t>
            </a:r>
          </a:p>
          <a:p>
            <a:r>
              <a:rPr lang="en-GB" dirty="0"/>
              <a:t>Without a local plan, speculative development will take place in less sustainable areas, and in an unplanned way.</a:t>
            </a:r>
          </a:p>
          <a:p>
            <a:endParaRPr lang="en-GB" dirty="0"/>
          </a:p>
          <a:p>
            <a:r>
              <a:rPr lang="en-GB" sz="1200" dirty="0"/>
              <a:t>The basis for how planning applications for new development are decided.</a:t>
            </a:r>
          </a:p>
          <a:p>
            <a:r>
              <a:rPr lang="en-GB" sz="1200" dirty="0"/>
              <a:t>The local plan will be reviewed around every 5 years and updated where necessary.</a:t>
            </a:r>
          </a:p>
          <a:p>
            <a:r>
              <a:rPr lang="en-GB" sz="1200" dirty="0"/>
              <a:t>Previously B&amp;NES planned for around 700 homes per year.</a:t>
            </a:r>
          </a:p>
          <a:p>
            <a:r>
              <a:rPr lang="en-GB" sz="1200" dirty="0"/>
              <a:t>Government imposed a new mandatory housing target of  around 1,500 homes per year.</a:t>
            </a:r>
          </a:p>
          <a:p>
            <a:r>
              <a:rPr lang="en-GB" sz="1200" dirty="0"/>
              <a:t>Therefore B&amp;NES decided to reset the local plan so that it could undertake further evidence work and assess further options for providing increased levels of development</a:t>
            </a:r>
          </a:p>
          <a:p>
            <a:r>
              <a:rPr lang="en-GB" sz="1200" dirty="0"/>
              <a:t>The Options Document primarily focusses on options for providing the additional development now required.</a:t>
            </a:r>
          </a:p>
          <a:p>
            <a:r>
              <a:rPr lang="en-GB" sz="1200" dirty="0"/>
              <a:t>Not all of these options will be taken forward for allocation for development in the Draft Local Plan.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CD4B-1DFC-4BA1-B8E5-39A4ADAA61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2666-DC9D-944D-8CFF-40CD06099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D97BC-5583-150D-19A1-A63D5D84D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7F887-2B52-6F53-7964-14CA9007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61914-BF27-E7EA-794C-275B6B19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047EB-D7A9-82A8-0077-97F1F7B9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9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ADB5-BD5D-01BC-F8B7-C9CFEB5E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18A29-5E77-A59D-EBE3-9A977E68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4B4D-6777-6B51-9412-E348DA78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F0B87-588A-1188-0BF5-2C0AE1BF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EDD3C-2DDC-184E-9119-C27126B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4A9DC-B067-BF37-2E07-2C3D563BC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CD232-7297-7F60-90A5-73B1A7D4F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D878-A024-8517-29C9-41925864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77AD7-05A0-D988-2F72-5C919204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7AA87-2FFD-3361-E1EC-B783625E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368E-EA8A-54FB-2066-BE651B6D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13BED-1997-B358-A609-E3496245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29FF-82DC-8E06-19A8-EAF005B8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5939-C57E-5809-E68F-00A52C5F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C7B67-2A8D-13B5-1747-721C34C0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1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6D2D-339D-A3FC-E6C9-9DAD5314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0D8C8-29AE-8104-EE0E-9E7DBD4E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5FAB-B91B-E1C0-3B5B-DF843C2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F45B-F1B9-5C54-70A5-AAC29994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D503-F321-D514-5CB5-00AF6B84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1D4A-0263-1E2B-E5AC-600222D5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4AFD2-4435-D9D8-3568-7AA0BB44D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3B412-0CE3-2DA1-6756-17D65EDE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C5755-17E6-2059-598A-D4377381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50B24-01B0-A9DC-67AE-B0CB23B8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BAD25-A856-9C4F-5985-43953D72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E82A-D626-1DC1-F4B2-2A020629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EA02B-D36B-A8B8-3739-ED9692633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053FB-ED6B-6EDC-367C-280AF326B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EAA98-AF31-4012-F895-99FEAA2A4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7C6E0-7306-8145-2FD3-E442338B9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62B0D-EBF0-803F-3F57-802A905F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08BF5-91E7-8DC2-E8DA-BF72E464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B3AE1-80AA-E9B1-CE74-FFD0EAAD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7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9AD1-85B6-2E83-6E75-4C6B03AD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C6289-5922-F29C-1781-8CBE2F0A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1DD16-7CED-CABD-E97E-1B9B494B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EA1FC-8190-8D17-EE18-2458D0B8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49AD5-A5F2-F4CC-C424-48069F2E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776B2-8E3D-CF5C-A072-DA09723E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5BE8-52C9-F971-AD1B-4B827612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9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063D-3043-6EAC-4B01-A3EA427F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570D-AB56-EE6F-8D9A-34525491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85641-0993-3AF4-6035-EA7F092BE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51F8C-55F6-3BBE-03D1-2629CC01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9199D-DCD2-8E89-BAFC-94B39CB3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A0E36-27F4-EAE5-A5B5-1FF34DD9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4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FBE9-FD54-B176-A316-AA964666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3E3E8-CA47-6208-9F7E-6450F6793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59035-117E-90F4-EE48-F786F3AAE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2CFA2-D902-F3B5-3EC3-E578B995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2DB3-8345-ADAD-D0A5-4BCA4E6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EC29F-E0FD-05AF-28C6-BAA9011C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6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7AEFD-204D-8865-3F26-FDE2574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63F40-9E69-87AA-B0F1-023ED5375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B177D-1063-16C1-DF67-DA398A56F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AC3FC-B894-4199-BFC0-09CC612BB4C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8257-59D3-4E44-667A-7602699D1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965AB-205F-3040-C19F-D73412F03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6DFB33-E9CF-4AE2-98AE-A811A12BF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hnesplaces.co.uk/localpla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B279-CEEF-1833-8D63-B5BA10CF7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E0B17-F838-5A55-E529-1072CAF96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aerial view of a town&#10;&#10;AI-generated content may be incorrect.">
            <a:extLst>
              <a:ext uri="{FF2B5EF4-FFF2-40B4-BE49-F238E27FC236}">
                <a16:creationId xmlns:a16="http://schemas.microsoft.com/office/drawing/2014/main" id="{576C0DF0-D5E6-8422-9421-27CDCE9A3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C5B6A-59B0-312F-DC00-4E3D57774640}"/>
              </a:ext>
            </a:extLst>
          </p:cNvPr>
          <p:cNvSpPr txBox="1"/>
          <p:nvPr/>
        </p:nvSpPr>
        <p:spPr>
          <a:xfrm>
            <a:off x="1730829" y="542380"/>
            <a:ext cx="8730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B&amp;NES Reset Local Plan Options: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972AC-E486-F9C6-98D9-982773A986CB}"/>
              </a:ext>
            </a:extLst>
          </p:cNvPr>
          <p:cNvSpPr txBox="1"/>
          <p:nvPr/>
        </p:nvSpPr>
        <p:spPr>
          <a:xfrm>
            <a:off x="1730829" y="1232397"/>
            <a:ext cx="873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Timsbury 2025 to 2043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2FF34-76C3-0B6A-2526-8B21AE188984}"/>
              </a:ext>
            </a:extLst>
          </p:cNvPr>
          <p:cNvSpPr txBox="1"/>
          <p:nvPr/>
        </p:nvSpPr>
        <p:spPr>
          <a:xfrm>
            <a:off x="5847907" y="5349875"/>
            <a:ext cx="516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</a:rPr>
              <a:t>Timsbury Parish Council &amp;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Cllr Shaun Stephenson-McGall</a:t>
            </a:r>
          </a:p>
        </p:txBody>
      </p:sp>
    </p:spTree>
    <p:extLst>
      <p:ext uri="{BB962C8B-B14F-4D97-AF65-F5344CB8AC3E}">
        <p14:creationId xmlns:p14="http://schemas.microsoft.com/office/powerpoint/2010/main" val="285179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12005-A73E-2926-F573-D6DF3B33D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2708-EBFF-430E-1989-20F48C5A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Timsbury: Context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E7791B86-3414-9873-3520-77A742BDD3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7A0C3-A5B2-E482-AF3A-560A5220E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r>
              <a:rPr lang="en-GB" dirty="0"/>
              <a:t>Infrastructure constraints include limited GP provision and a cemetery that is nearing capacity.</a:t>
            </a:r>
          </a:p>
          <a:p>
            <a:r>
              <a:rPr lang="en-GB" dirty="0"/>
              <a:t>Transport issues associated with North Road, which would need to be addressed as part of any future growth strategy.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B800E15-EE29-845F-1143-4E8286719AD2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One of the larger and more sustainable villages</a:t>
            </a:r>
          </a:p>
          <a:p>
            <a:r>
              <a:rPr lang="en-GB" dirty="0"/>
              <a:t>Benefits from a broad range of services and facilities, including a primary school, local shops, and community amenities.</a:t>
            </a:r>
          </a:p>
          <a:p>
            <a:r>
              <a:rPr lang="en-GB" dirty="0"/>
              <a:t>Moderate connectivity score and serves as a local hub for surrounding rural communities.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5E9F7-DB25-FBA6-4712-AA98D852AA4C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CFA6A-1E5F-FBA2-23C4-A12B8D461D24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288543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3888D-B0A2-AEDF-A8D7-4E9DCDBB4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2636-F7D7-0A50-C35D-567FD82E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Timsbury: Site Options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2904FBAE-A865-7FA3-BB42-3FF3EDAE3F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06650B-32E4-4FAE-4169-E23AD86A56E2}"/>
              </a:ext>
            </a:extLst>
          </p:cNvPr>
          <p:cNvSpPr txBox="1">
            <a:spLocks/>
          </p:cNvSpPr>
          <p:nvPr/>
        </p:nvSpPr>
        <p:spPr>
          <a:xfrm>
            <a:off x="8937170" y="2055813"/>
            <a:ext cx="2416629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Figure 75: Timsbury site options (Page 375)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EDA71-AF1D-4BAD-F289-97065B78B69A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E9A2B-6BC5-C9C1-3536-E521781CE439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FCD8F8-480F-4DF8-423E-0AE4858B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28" y="1389314"/>
            <a:ext cx="7730398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74FA8-9E1D-CA1C-2C8B-A8BD48E1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6F69-8E7C-26EA-6D2F-AB83112A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Timsbury: Site Options &amp; Opportunities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784F902C-3050-6365-A006-5BA8BAAB75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E9B7F-F378-FE47-8F3D-62B72915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8" y="2148636"/>
            <a:ext cx="5257801" cy="4028327"/>
          </a:xfrm>
        </p:spPr>
        <p:txBody>
          <a:bodyPr>
            <a:normAutofit/>
          </a:bodyPr>
          <a:lstStyle/>
          <a:p>
            <a:r>
              <a:rPr lang="en-GB" dirty="0"/>
              <a:t>New site: </a:t>
            </a:r>
            <a:r>
              <a:rPr lang="en-GB" dirty="0" err="1"/>
              <a:t>Emlett</a:t>
            </a:r>
            <a:r>
              <a:rPr lang="en-GB" dirty="0"/>
              <a:t> Field / </a:t>
            </a:r>
            <a:r>
              <a:rPr lang="en-GB" dirty="0" err="1"/>
              <a:t>Hayeswood</a:t>
            </a:r>
            <a:r>
              <a:rPr lang="en-GB" dirty="0"/>
              <a:t> Road</a:t>
            </a:r>
          </a:p>
          <a:p>
            <a:pPr lvl="1"/>
            <a:r>
              <a:rPr lang="en-GB" dirty="0"/>
              <a:t>Opportunity to test the potential for larger scale growth</a:t>
            </a:r>
          </a:p>
          <a:p>
            <a:pPr lvl="1"/>
            <a:r>
              <a:rPr lang="en-GB" dirty="0"/>
              <a:t>Promoted for 120 homes</a:t>
            </a:r>
          </a:p>
          <a:p>
            <a:pPr lvl="1"/>
            <a:r>
              <a:rPr lang="en-GB" dirty="0"/>
              <a:t>Potential capacity of 160 to 220 homes</a:t>
            </a:r>
          </a:p>
          <a:p>
            <a:r>
              <a:rPr lang="en-GB" dirty="0"/>
              <a:t>Potential for larger-scale growth to support infrastructure and services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388E0B-27F8-7B9D-4340-BF3685F483BB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2578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Existing site: East of St. Mary’s School / Lansdown Crescent</a:t>
            </a:r>
          </a:p>
          <a:p>
            <a:pPr lvl="1"/>
            <a:r>
              <a:rPr lang="en-GB" dirty="0"/>
              <a:t>Currently allocated 20 homes</a:t>
            </a:r>
          </a:p>
          <a:p>
            <a:pPr lvl="1"/>
            <a:r>
              <a:rPr lang="en-GB" dirty="0"/>
              <a:t>Potential capacity of 50-70 homes</a:t>
            </a:r>
          </a:p>
          <a:p>
            <a:r>
              <a:rPr lang="en-GB" dirty="0"/>
              <a:t>New site: Lippiatt Lane and Crocombe Lane</a:t>
            </a:r>
          </a:p>
          <a:p>
            <a:pPr lvl="1"/>
            <a:r>
              <a:rPr lang="en-GB" dirty="0"/>
              <a:t>Potential capacity of 70-90 homes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93673-620A-F026-7553-E01C556FC05A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4EE98-0FB8-4AD9-2E54-EC6C2D16DB0E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106043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7192D-0A01-E8AF-3F88-E5900AE3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F62-DA8A-E98E-B132-03353F3A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Timsbury: Constraints &amp; Mitigation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3DC3CFE6-6E49-49A3-6E58-3A8222FB41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CF917-E4B0-4F23-F1E7-DAB2C27ED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Primary School</a:t>
            </a:r>
          </a:p>
          <a:p>
            <a:pPr lvl="1"/>
            <a:r>
              <a:rPr lang="en-GB" dirty="0"/>
              <a:t>Connectivity (DfT A-J: Timsbury sites are C. (A is highest))</a:t>
            </a:r>
          </a:p>
          <a:p>
            <a:r>
              <a:rPr lang="en-GB" dirty="0"/>
              <a:t>Mitigation</a:t>
            </a:r>
          </a:p>
          <a:p>
            <a:pPr lvl="1"/>
            <a:r>
              <a:rPr lang="en-GB" dirty="0"/>
              <a:t>Infrastructure planning to address healthcare and burial capacity </a:t>
            </a:r>
          </a:p>
          <a:p>
            <a:pPr lvl="1"/>
            <a:r>
              <a:rPr lang="en-GB" dirty="0"/>
              <a:t>Transport improvements, particularly on North Road</a:t>
            </a:r>
          </a:p>
          <a:p>
            <a:pPr lvl="1"/>
            <a:r>
              <a:rPr lang="en-GB" dirty="0"/>
              <a:t> Sensitive design to protect key views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776EB7-BD90-6841-4626-308EFE631571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Constraints</a:t>
            </a:r>
          </a:p>
          <a:p>
            <a:pPr lvl="1"/>
            <a:r>
              <a:rPr lang="en-GB" dirty="0"/>
              <a:t>Conservation Area</a:t>
            </a:r>
          </a:p>
          <a:p>
            <a:pPr lvl="1"/>
            <a:r>
              <a:rPr lang="en-GB" dirty="0"/>
              <a:t>Limited GP provision</a:t>
            </a:r>
          </a:p>
          <a:p>
            <a:pPr lvl="1"/>
            <a:r>
              <a:rPr lang="en-GB" dirty="0"/>
              <a:t>Cemetery nearing capacity</a:t>
            </a:r>
          </a:p>
          <a:p>
            <a:pPr lvl="1"/>
            <a:r>
              <a:rPr lang="en-GB" dirty="0"/>
              <a:t>Public transport / Buses</a:t>
            </a:r>
          </a:p>
          <a:p>
            <a:pPr lvl="1"/>
            <a:r>
              <a:rPr lang="en-GB" dirty="0"/>
              <a:t>Transport issues on North Road</a:t>
            </a:r>
          </a:p>
          <a:p>
            <a:pPr lvl="1"/>
            <a:r>
              <a:rPr lang="en-GB" dirty="0"/>
              <a:t>Narrow access to Lippiatt Lane and Crocombe Lane</a:t>
            </a:r>
          </a:p>
          <a:p>
            <a:pPr lvl="1"/>
            <a:r>
              <a:rPr lang="en-GB" dirty="0"/>
              <a:t>Landscape sensitivity and key views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197E4-D512-EFC5-7E6B-8B243C2BF0CE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EB664-DB59-B892-37B8-C1A94751B788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148004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A8B69-B928-798E-BEB6-B99BAE23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46E6-3B87-1E79-F97A-CE1F3419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Timsbury: Further Evidence Required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8235C8F0-F28D-1E48-FEBE-E9BF6868B6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2F8D2-870E-378F-55B7-9CCA1B918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E06E94-BD4A-8915-903A-72F65BB7D95A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10424532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Landscape and visual impact assessment</a:t>
            </a:r>
          </a:p>
          <a:p>
            <a:endParaRPr lang="en-GB" dirty="0"/>
          </a:p>
          <a:p>
            <a:r>
              <a:rPr lang="en-GB" dirty="0"/>
              <a:t>Transport and access feasibility </a:t>
            </a:r>
          </a:p>
          <a:p>
            <a:endParaRPr lang="en-GB" dirty="0"/>
          </a:p>
          <a:p>
            <a:r>
              <a:rPr lang="en-GB" dirty="0"/>
              <a:t>Cumulative impact assessment of </a:t>
            </a:r>
            <a:r>
              <a:rPr lang="en-GB" u="sng" dirty="0"/>
              <a:t>both</a:t>
            </a:r>
            <a:r>
              <a:rPr lang="en-GB" dirty="0"/>
              <a:t> new sites in addition to existing site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C388E-E92F-9E82-7CC2-B6021E1C21D1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58AB4-B259-733A-D2A6-463F40583E73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33818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C329-2ECB-D011-3D38-278DF63FC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3D47-7CF6-1133-5BD3-7DE3301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Somersetshire Coal Canal (Policy HD/SCCW)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2841F92F-BCD0-D730-9BA1-ECC6B29BF5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7B703-645A-B95A-54DB-42F977B1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r>
              <a:rPr lang="en-GB" sz="2400" dirty="0"/>
              <a:t>Recreational Use and Access vs. Loss of Privacy and Tranquillity</a:t>
            </a:r>
          </a:p>
          <a:p>
            <a:r>
              <a:rPr lang="en-GB" sz="2400" dirty="0"/>
              <a:t>Nature Conservation and Biodiversity vs. Construction and Expansion Drawbacks</a:t>
            </a:r>
          </a:p>
          <a:p>
            <a:r>
              <a:rPr lang="en-GB" sz="2400" dirty="0"/>
              <a:t>Public Engagement and Communication vs. Perceived Exclusivity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32BC48-5F02-8B26-96B8-3D5471DC4AA4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Important linear historic asset</a:t>
            </a:r>
          </a:p>
          <a:p>
            <a:r>
              <a:rPr lang="en-GB" dirty="0"/>
              <a:t>Feedback from previous consultation in Spring 2024:</a:t>
            </a:r>
          </a:p>
          <a:p>
            <a:pPr lvl="1"/>
            <a:r>
              <a:rPr lang="en-GB" dirty="0"/>
              <a:t>Revitalisation Support vs. Opposition</a:t>
            </a:r>
          </a:p>
          <a:p>
            <a:pPr lvl="1"/>
            <a:r>
              <a:rPr lang="en-GB" dirty="0"/>
              <a:t>Preservation of Heritage vs. Modern Development Concerns</a:t>
            </a:r>
          </a:p>
          <a:p>
            <a:pPr lvl="1"/>
            <a:r>
              <a:rPr lang="en-GB" dirty="0"/>
              <a:t>Economic and Community Benefits vs. Property and Environmental Concerns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50128-D7B2-C627-586F-91A16CDE9142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1CB75-48F0-ECCF-FE45-0D31BB1AC784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29729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C9339-AEB0-5A82-4FEA-D3135DDCC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9A3E-B639-421D-95AD-2E89401B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Somersetshire Coal Canal (Policy HD/SCCW)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96D32041-C08F-8852-5F95-47E2410412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1E537-15D9-0B30-2A4B-ECF71D66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r>
              <a:rPr lang="en-GB" dirty="0"/>
              <a:t>Option for consultation (Restoration/ Creation):</a:t>
            </a:r>
          </a:p>
          <a:p>
            <a:pPr lvl="1"/>
            <a:r>
              <a:rPr lang="en-GB" dirty="0"/>
              <a:t>Development of a separate policy option which seeks restoration / creation of a diverted route (that will be displayed on the Policies Map).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0ECB64-998D-8DB7-FEE2-E47D14A99AFE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Proposed Policy Approach (Protection of the route):</a:t>
            </a:r>
          </a:p>
          <a:p>
            <a:pPr lvl="1"/>
            <a:r>
              <a:rPr lang="en-GB" dirty="0"/>
              <a:t>Retain the existing adopted policy HE2, and the protected route currently shown on the policies map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46175-DFB9-3791-A8FD-C8B5B86EB064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0B19A-6BE9-BCB7-4F9C-EAF08CCB4624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174381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93D90-E361-A2C1-DE32-DFBD3EBCC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8A52-35E0-D075-F07D-63E3413A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Somersetshire Coal Canal (Policy HD/SCCW)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961314B6-B439-DC10-2CD9-D860CC9BD6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FD23F6-2233-2091-EAA7-60D4D07BF316}"/>
              </a:ext>
            </a:extLst>
          </p:cNvPr>
          <p:cNvSpPr txBox="1">
            <a:spLocks/>
          </p:cNvSpPr>
          <p:nvPr/>
        </p:nvSpPr>
        <p:spPr>
          <a:xfrm>
            <a:off x="8937170" y="2055813"/>
            <a:ext cx="2214049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(Figure 77 – Radford) (Page 442)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8A083-2EA3-2AD4-6075-3C75DF4CAA82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88F41-A0D2-E969-3253-2BD8DE22032A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  <p:pic>
        <p:nvPicPr>
          <p:cNvPr id="9" name="Picture 8" descr="A map of a river&#10;&#10;AI-generated content may be incorrect.">
            <a:extLst>
              <a:ext uri="{FF2B5EF4-FFF2-40B4-BE49-F238E27FC236}">
                <a16:creationId xmlns:a16="http://schemas.microsoft.com/office/drawing/2014/main" id="{51B430B9-EDA3-8D08-876E-85335596F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4796"/>
            <a:ext cx="6913048" cy="48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95CDB-6ED9-FBA2-21F3-AB7E0509A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13EB-8470-9CEF-5FB1-532FC30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Other planning issues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47ECA73F-1B6A-7E26-6F42-5C9C1B3751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4C91C-46DC-CFFD-F566-7BB9EBD59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Autofit/>
          </a:bodyPr>
          <a:lstStyle/>
          <a:p>
            <a:r>
              <a:rPr lang="en-GB" sz="2400" dirty="0"/>
              <a:t>Renewable Energy</a:t>
            </a:r>
          </a:p>
          <a:p>
            <a:r>
              <a:rPr lang="en-GB" sz="2400" dirty="0"/>
              <a:t>Low Impact Farming</a:t>
            </a:r>
          </a:p>
          <a:p>
            <a:r>
              <a:rPr lang="en-GB" sz="2400" dirty="0"/>
              <a:t>Biodiversity Net Gain</a:t>
            </a:r>
          </a:p>
          <a:p>
            <a:r>
              <a:rPr lang="en-GB" sz="2400" dirty="0"/>
              <a:t>Green Infrastructure </a:t>
            </a:r>
          </a:p>
          <a:p>
            <a:r>
              <a:rPr lang="en-GB" sz="2400" dirty="0"/>
              <a:t>Landscape Character</a:t>
            </a:r>
          </a:p>
          <a:p>
            <a:r>
              <a:rPr lang="en-GB" sz="2400" dirty="0"/>
              <a:t>Green Belt</a:t>
            </a:r>
          </a:p>
          <a:p>
            <a:r>
              <a:rPr lang="en-GB" sz="2400" dirty="0"/>
              <a:t>Undesignated Industrial sites Policy</a:t>
            </a:r>
          </a:p>
          <a:p>
            <a:r>
              <a:rPr lang="en-GB" sz="2400" dirty="0"/>
              <a:t>Cultural Infrastructure</a:t>
            </a:r>
          </a:p>
          <a:p>
            <a:r>
              <a:rPr lang="en-GB" sz="2400" dirty="0"/>
              <a:t>Local Green Spaces</a:t>
            </a:r>
          </a:p>
          <a:p>
            <a:r>
              <a:rPr lang="en-GB" sz="2400" dirty="0"/>
              <a:t>Waste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A04474C-7E2B-002D-E033-223978BD8E8D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/>
              <a:t>Affordable Housing</a:t>
            </a:r>
          </a:p>
          <a:p>
            <a:r>
              <a:rPr lang="en-GB" sz="6000" dirty="0"/>
              <a:t>Co-living schemes</a:t>
            </a:r>
          </a:p>
          <a:p>
            <a:r>
              <a:rPr lang="en-GB" sz="6000" dirty="0"/>
              <a:t>House of Multiple Occupation</a:t>
            </a:r>
          </a:p>
          <a:p>
            <a:r>
              <a:rPr lang="en-GB" sz="6000" dirty="0"/>
              <a:t>Purpose built student accommodation</a:t>
            </a:r>
          </a:p>
          <a:p>
            <a:r>
              <a:rPr lang="en-GB" sz="6000" dirty="0"/>
              <a:t>Gypsies, Roma, Travellers and Travelling Show People</a:t>
            </a:r>
          </a:p>
          <a:p>
            <a:r>
              <a:rPr lang="en-GB" sz="6000" dirty="0"/>
              <a:t>Housing Development Boundaries (HDBs)</a:t>
            </a:r>
          </a:p>
          <a:p>
            <a:r>
              <a:rPr lang="en-GB" sz="6000" dirty="0"/>
              <a:t>Retrofit First</a:t>
            </a:r>
          </a:p>
          <a:p>
            <a:r>
              <a:rPr lang="en-GB" sz="6000" dirty="0"/>
              <a:t>District Heating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3A369-85C2-0EC0-B847-7E1AAB45BD99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CEE42-2496-0221-E526-7D6B9CAD0BA2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368772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C3FD-7932-F831-806F-C0C450E4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48DC-F1A5-8286-A6A2-66941222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Have your say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78D5C138-E9DF-862A-6DE7-1196DDCFE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6CE38-DDFD-64EC-534B-96D5503B6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196" y="3429000"/>
            <a:ext cx="5181600" cy="2969409"/>
          </a:xfrm>
        </p:spPr>
        <p:txBody>
          <a:bodyPr>
            <a:normAutofit/>
          </a:bodyPr>
          <a:lstStyle/>
          <a:p>
            <a:r>
              <a:rPr lang="en-GB" dirty="0"/>
              <a:t>Parish Council submission online to B&amp;NES</a:t>
            </a:r>
          </a:p>
          <a:p>
            <a:pPr lvl="1"/>
            <a:r>
              <a:rPr lang="en-GB" dirty="0"/>
              <a:t>Signed-off at Parish Council on Monday 3</a:t>
            </a:r>
            <a:r>
              <a:rPr lang="en-GB" baseline="30000" dirty="0"/>
              <a:t>rd</a:t>
            </a:r>
            <a:r>
              <a:rPr lang="en-GB" dirty="0"/>
              <a:t> November 2025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4044953-3F09-3B9B-A347-20D21C679094}"/>
              </a:ext>
            </a:extLst>
          </p:cNvPr>
          <p:cNvSpPr txBox="1">
            <a:spLocks/>
          </p:cNvSpPr>
          <p:nvPr/>
        </p:nvSpPr>
        <p:spPr>
          <a:xfrm>
            <a:off x="1075596" y="3429000"/>
            <a:ext cx="5181600" cy="215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Respond to the Village Housing Survey</a:t>
            </a:r>
          </a:p>
          <a:p>
            <a:pPr lvl="1"/>
            <a:r>
              <a:rPr lang="en-GB"/>
              <a:t>By Friday 24</a:t>
            </a:r>
            <a:r>
              <a:rPr lang="en-GB" baseline="30000"/>
              <a:t>th</a:t>
            </a:r>
            <a:r>
              <a:rPr lang="en-GB"/>
              <a:t> October 2025</a:t>
            </a:r>
            <a:endParaRPr lang="en-GB" dirty="0"/>
          </a:p>
          <a:p>
            <a:r>
              <a:rPr lang="en-GB" dirty="0"/>
              <a:t>Ward Councillor submission online to B&amp;NES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F6A8F-2ABA-362D-10F4-3045E5C1AAF4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A18AE-1DD9-9178-C2AE-BFF4F6378F82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D16DD-AD2C-6FEA-DA08-29B5CAE9F9A7}"/>
              </a:ext>
            </a:extLst>
          </p:cNvPr>
          <p:cNvSpPr txBox="1"/>
          <p:nvPr/>
        </p:nvSpPr>
        <p:spPr>
          <a:xfrm>
            <a:off x="838200" y="2141035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Direct to B&amp;NES online: </a:t>
            </a:r>
            <a:r>
              <a:rPr lang="en-GB" sz="2800" dirty="0">
                <a:hlinkClick r:id="rId3"/>
              </a:rPr>
              <a:t>www.bathnesplaces.co.uk/localplan</a:t>
            </a:r>
            <a:endParaRPr lang="en-GB" sz="2800" dirty="0"/>
          </a:p>
          <a:p>
            <a:pPr lvl="1" algn="ctr"/>
            <a:r>
              <a:rPr lang="en-GB" sz="2800" dirty="0"/>
              <a:t>Between 3</a:t>
            </a:r>
            <a:r>
              <a:rPr lang="en-GB" sz="2800" baseline="30000" dirty="0"/>
              <a:t>rd</a:t>
            </a:r>
            <a:r>
              <a:rPr lang="en-GB" sz="2800" dirty="0"/>
              <a:t> October and 14</a:t>
            </a:r>
            <a:r>
              <a:rPr lang="en-GB" sz="2800" baseline="30000" dirty="0"/>
              <a:t>th</a:t>
            </a:r>
            <a:r>
              <a:rPr lang="en-GB" sz="2800" dirty="0"/>
              <a:t> November 2025</a:t>
            </a:r>
          </a:p>
        </p:txBody>
      </p:sp>
    </p:spTree>
    <p:extLst>
      <p:ext uri="{BB962C8B-B14F-4D97-AF65-F5344CB8AC3E}">
        <p14:creationId xmlns:p14="http://schemas.microsoft.com/office/powerpoint/2010/main" val="65959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45B5-8A4B-50DD-FC8F-83AB4D1B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Briefing agenda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C2B070A5-9FF0-1A08-1B64-846DF576EC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D90AD-DBFC-24F4-C94A-81802DF0C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r>
              <a:rPr lang="en-GB" dirty="0"/>
              <a:t>Timsbury</a:t>
            </a:r>
          </a:p>
          <a:p>
            <a:pPr lvl="1"/>
            <a:r>
              <a:rPr lang="en-GB" dirty="0"/>
              <a:t>Context</a:t>
            </a:r>
          </a:p>
          <a:p>
            <a:pPr lvl="1"/>
            <a:r>
              <a:rPr lang="en-GB" dirty="0"/>
              <a:t>Site Options &amp; Opportunities</a:t>
            </a:r>
          </a:p>
          <a:p>
            <a:pPr lvl="1"/>
            <a:r>
              <a:rPr lang="en-GB" dirty="0"/>
              <a:t>Constraints &amp; Mitigation</a:t>
            </a:r>
          </a:p>
          <a:p>
            <a:pPr lvl="1"/>
            <a:r>
              <a:rPr lang="en-GB" dirty="0"/>
              <a:t>Further Evidence Required</a:t>
            </a:r>
          </a:p>
          <a:p>
            <a:r>
              <a:rPr lang="en-GB" dirty="0"/>
              <a:t>Somersetshire Coal Canal &amp; other planning issues</a:t>
            </a:r>
          </a:p>
          <a:p>
            <a:r>
              <a:rPr lang="en-GB" dirty="0"/>
              <a:t>Have your say and future timeline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550875-25FE-4DDD-DFBD-BF7E2788962F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Introductions &amp; background</a:t>
            </a:r>
          </a:p>
          <a:p>
            <a:r>
              <a:rPr lang="en-GB" dirty="0"/>
              <a:t>What is the Local Plan?</a:t>
            </a:r>
          </a:p>
          <a:p>
            <a:pPr lvl="1"/>
            <a:r>
              <a:rPr lang="en-GB" dirty="0"/>
              <a:t>Issues, Challenges and Spatial Priorities</a:t>
            </a:r>
          </a:p>
          <a:p>
            <a:pPr lvl="1"/>
            <a:r>
              <a:rPr lang="en-GB" dirty="0"/>
              <a:t>Key Requirements</a:t>
            </a:r>
          </a:p>
          <a:p>
            <a:pPr lvl="1"/>
            <a:r>
              <a:rPr lang="en-GB" dirty="0"/>
              <a:t>Spatial Strategy</a:t>
            </a:r>
          </a:p>
          <a:p>
            <a:pPr lvl="1"/>
            <a:r>
              <a:rPr lang="en-GB" dirty="0"/>
              <a:t>Bath, Bristol to Bath corridor,  and the Somer Valley</a:t>
            </a:r>
          </a:p>
          <a:p>
            <a:pPr lvl="1"/>
            <a:r>
              <a:rPr lang="en-GB" dirty="0"/>
              <a:t>Rural Area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360DE-8683-1F43-7A22-718C2272BBFC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1AF00-2FCC-64A4-B686-FF7A03E96AB5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374759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DA62C-9220-3C6D-48D0-57C4261DF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DFD7-5AA5-0F47-59C7-9992C046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Future timeline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B2BC9548-EEE9-49E9-D56D-50C0317102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CEE8-158E-2E04-BBD5-4B8F1BD809B4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D3F53-A306-66FF-5E84-39EEE6D47DC5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D14E8C-10F1-CA15-0D10-5508EF83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7" y="2645382"/>
            <a:ext cx="11370025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8F7E-B0A6-B2EA-5B7F-A5568241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7A39-75EC-4A45-5643-E81B4C76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Introductions &amp; background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C40117CC-ABE1-1B8F-7FDA-79188F685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81082-5C86-8E68-AC68-41854252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r>
              <a:rPr lang="en-GB" dirty="0"/>
              <a:t>Remit and activity</a:t>
            </a:r>
          </a:p>
          <a:p>
            <a:pPr lvl="1"/>
            <a:r>
              <a:rPr lang="en-GB" dirty="0"/>
              <a:t>Reports to the full Parish Council </a:t>
            </a:r>
          </a:p>
          <a:p>
            <a:pPr lvl="1"/>
            <a:r>
              <a:rPr lang="en-GB" dirty="0"/>
              <a:t>Responded to the earlier B&amp;NES consultation on the Local Plan (2022-2024)</a:t>
            </a:r>
          </a:p>
          <a:p>
            <a:pPr lvl="1"/>
            <a:r>
              <a:rPr lang="en-GB" dirty="0"/>
              <a:t>Received training by B&amp;NES Officers to assess the “Housing and Economic Land Availability Assessment” sites in the Parish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6FA174-213D-3173-D98F-9E27A8210192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Introductions </a:t>
            </a:r>
          </a:p>
          <a:p>
            <a:r>
              <a:rPr lang="en-GB" dirty="0"/>
              <a:t>Timsbury Parish Council Local Plan Working Group</a:t>
            </a:r>
          </a:p>
          <a:p>
            <a:r>
              <a:rPr lang="en-GB" dirty="0"/>
              <a:t>Members</a:t>
            </a:r>
          </a:p>
          <a:p>
            <a:pPr lvl="1"/>
            <a:r>
              <a:rPr lang="en-GB" dirty="0"/>
              <a:t>Cllr KC Bradley (Chair)</a:t>
            </a:r>
          </a:p>
          <a:p>
            <a:pPr lvl="1"/>
            <a:r>
              <a:rPr lang="en-GB" dirty="0"/>
              <a:t>Cllr Mark Foster (Vice-chair)</a:t>
            </a:r>
          </a:p>
          <a:p>
            <a:pPr lvl="1"/>
            <a:r>
              <a:rPr lang="en-GB" dirty="0"/>
              <a:t>Cllr Mary-anne Ansell</a:t>
            </a:r>
          </a:p>
          <a:p>
            <a:pPr lvl="1"/>
            <a:r>
              <a:rPr lang="en-GB" dirty="0"/>
              <a:t>Cllr David Collet</a:t>
            </a:r>
          </a:p>
          <a:p>
            <a:pPr lvl="1"/>
            <a:r>
              <a:rPr lang="en-GB" dirty="0"/>
              <a:t>Cllr Shaun Stephenson-McGall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D0319-2A9B-0982-A526-C25BF91B974D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56CD-BCA3-8EF3-BAF2-3EA97F2DC06E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74818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9DBD-C9BE-3685-0F9B-D3CDBA74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D907-1793-CD28-1D71-24955685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What is the Local Plan?</a:t>
            </a:r>
            <a:br>
              <a:rPr lang="en-GB" sz="6000" dirty="0"/>
            </a:br>
            <a:r>
              <a:rPr lang="en-GB" sz="2700" i="1" dirty="0"/>
              <a:t>(448 page document!)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775C646E-B878-DA3F-DAE7-CF76519375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4A4D2-E830-E6C5-E078-3F8CD7721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Autofit/>
          </a:bodyPr>
          <a:lstStyle/>
          <a:p>
            <a:r>
              <a:rPr lang="en-GB" sz="2000" dirty="0"/>
              <a:t>It will be reviewed around every 5 years and updated where necessary.</a:t>
            </a:r>
          </a:p>
          <a:p>
            <a:r>
              <a:rPr lang="en-GB" sz="2000" dirty="0"/>
              <a:t>Previously  B&amp;NES planned for c.700 homes per year, but Government over doubled this to c.1,500 homes per year.</a:t>
            </a:r>
          </a:p>
          <a:p>
            <a:r>
              <a:rPr lang="en-GB" sz="2000" dirty="0"/>
              <a:t>Therefore B&amp;NES has reset the local plan so gather further evidence work and assess new options to meet new targets</a:t>
            </a:r>
          </a:p>
          <a:p>
            <a:r>
              <a:rPr lang="en-GB" sz="2000" dirty="0"/>
              <a:t>Not all of these options will be taken forward for allocation for development in the Draft Local Plan.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5365AAE-DA2A-F258-9784-1B0D3AD70814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Strategy framework for how B&amp;NES will change and grow over the next 15-20 years.</a:t>
            </a:r>
          </a:p>
          <a:p>
            <a:r>
              <a:rPr lang="en-GB" dirty="0"/>
              <a:t>It sets out planning policies that will be the basis for how future planning applications are decided.</a:t>
            </a:r>
          </a:p>
          <a:p>
            <a:r>
              <a:rPr lang="en-GB" dirty="0"/>
              <a:t>Identifies the need for new homes and jobs together with the services and infrastructure required up-front to support them.</a:t>
            </a:r>
          </a:p>
          <a:p>
            <a:r>
              <a:rPr lang="en-GB" dirty="0"/>
              <a:t>Maintain and create sustainable, vibrant and healthy places and communities.</a:t>
            </a:r>
          </a:p>
          <a:p>
            <a:r>
              <a:rPr lang="en-GB" dirty="0"/>
              <a:t>Without a local plan, speculative development will take place in less sustainable areas, and in an unplanned way.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6BC23-1753-0C96-2E05-747A5E5446AA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DA279-CC47-15FF-E8E6-29D4CD9E5DCE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136499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D6726-111C-75E0-CF96-CAB9A94EE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413F-0BD8-3CFB-C6C1-BEC6C6C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Issues, Challenges and Spatial Priorities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0ED3FB3F-0164-5EAE-510B-DDA53F475E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FB634-5541-7E66-C58B-8CD82E9FF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Health and Well-Being</a:t>
            </a:r>
          </a:p>
          <a:p>
            <a:pPr lvl="1"/>
            <a:r>
              <a:rPr lang="en-GB" dirty="0"/>
              <a:t>B&amp;NES is one of the least deprived local authorities in the country (269 out of 317 for overall deprivation)</a:t>
            </a:r>
          </a:p>
          <a:p>
            <a:pPr lvl="1"/>
            <a:r>
              <a:rPr lang="en-GB" dirty="0"/>
              <a:t>But rural poverty is growing</a:t>
            </a:r>
          </a:p>
          <a:p>
            <a:pPr lvl="1"/>
            <a:r>
              <a:rPr lang="en-GB" dirty="0"/>
              <a:t>Large numbers (children &amp; adults) are physically inactive</a:t>
            </a:r>
          </a:p>
          <a:p>
            <a:r>
              <a:rPr lang="en-GB" dirty="0"/>
              <a:t>Transport and Connectivity</a:t>
            </a:r>
          </a:p>
          <a:p>
            <a:pPr lvl="1"/>
            <a:r>
              <a:rPr lang="en-GB" dirty="0"/>
              <a:t>Bus services in rural areas are dependent on external funding, which is subject to ongoing review and cannot be guaranteed over the plan period</a:t>
            </a:r>
          </a:p>
          <a:p>
            <a:r>
              <a:rPr lang="en-GB" dirty="0"/>
              <a:t>Culture and Community Identity</a:t>
            </a:r>
          </a:p>
          <a:p>
            <a:pPr lvl="1"/>
            <a:r>
              <a:rPr lang="en-GB" dirty="0"/>
              <a:t>Community identity and local distinctiveness is a key challenge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3B0F03-F2DA-E1F2-6F7B-37E34D3B967A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Housing Affordability and the Economy</a:t>
            </a:r>
          </a:p>
          <a:p>
            <a:pPr lvl="1"/>
            <a:r>
              <a:rPr lang="en-GB" sz="2200" dirty="0"/>
              <a:t>High house prices is exacerbated by average median workplace wages</a:t>
            </a:r>
          </a:p>
          <a:p>
            <a:pPr lvl="1"/>
            <a:r>
              <a:rPr lang="en-GB" sz="2200" dirty="0"/>
              <a:t>Lack of affordable housing</a:t>
            </a:r>
          </a:p>
          <a:p>
            <a:pPr lvl="1"/>
            <a:r>
              <a:rPr lang="en-GB" sz="2200" dirty="0"/>
              <a:t>Insufficient supply of employment land</a:t>
            </a:r>
          </a:p>
          <a:p>
            <a:r>
              <a:rPr lang="en-GB" sz="2600" dirty="0"/>
              <a:t>Climate and Ecological Emergencies</a:t>
            </a:r>
          </a:p>
          <a:p>
            <a:pPr lvl="1"/>
            <a:r>
              <a:rPr lang="en-GB" sz="2200" dirty="0"/>
              <a:t>Increased  frequency of flooding, overheating, and extreme weather events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635B2-B4B0-24F0-81A0-0E564053E956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A53C5-656C-120B-2F11-209ABC3D02B7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38099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41D2-E04D-8EC8-859F-9D99E0FBB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74C6-D898-AEBA-496E-1AA7DC2F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Key Requirements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04BD423D-8ED7-45C9-160E-3002C66B3C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A17AD-DCEC-2014-E58E-FC19C38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Facilitate nature recovery and enhancement</a:t>
            </a:r>
          </a:p>
          <a:p>
            <a:r>
              <a:rPr lang="en-GB" dirty="0"/>
              <a:t>Role places can have influencing health and wellbeing outcomes</a:t>
            </a:r>
          </a:p>
          <a:p>
            <a:r>
              <a:rPr lang="en-GB" dirty="0"/>
              <a:t>Transport which makes the district more sustainable through public transport and active travel (walking, cycling and wheeling)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03A9F2-41D6-15C6-2D9C-8D0D4F160EB9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Job growth and employment land</a:t>
            </a:r>
          </a:p>
          <a:p>
            <a:r>
              <a:rPr lang="en-GB" dirty="0"/>
              <a:t>New housing (27,000) to address population growth and needs of different groups</a:t>
            </a:r>
          </a:p>
          <a:p>
            <a:r>
              <a:rPr lang="en-GB" dirty="0"/>
              <a:t>Measures to help tackle the climate &amp; biodiversity emergency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AAB6E-597B-B9EE-237A-5439061EBD12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8EC97-D04C-DF26-155B-564743215F66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210640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8C2E-5E00-97A5-765A-48CF9F8A3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B72B-4371-9925-D396-EC6119BB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Spatial Strategy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08D56B3A-D054-F2B3-791D-A4820DCDD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D44F2-0AA6-D2D0-8403-886A3B04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B2D6DA9-1FB0-4FD4-8CFA-6F77819E5F05}"/>
              </a:ext>
            </a:extLst>
          </p:cNvPr>
          <p:cNvSpPr txBox="1">
            <a:spLocks/>
          </p:cNvSpPr>
          <p:nvPr/>
        </p:nvSpPr>
        <p:spPr>
          <a:xfrm>
            <a:off x="8937171" y="2055813"/>
            <a:ext cx="2280955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Map 4: Relative sustainable transport connectivity across B&amp;NES (Page 48)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F7B1D-4DDE-6602-A398-67C213293867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B36E6-AA10-8B9D-68FB-763FC967AA90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7959F-EF46-DD4A-CB9E-93625958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3" y="1954218"/>
            <a:ext cx="8050927" cy="46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C90B-4D89-02B9-40F1-617C37FB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F6C3-D96D-2FDF-7D0C-63F1E9C5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Bath, Bristol to Bath corridor and the Somer Valley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34A3ED87-D318-8F43-B708-C28C1F86D3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997307-659F-075F-E068-F55F65CC237E}"/>
              </a:ext>
            </a:extLst>
          </p:cNvPr>
          <p:cNvSpPr txBox="1">
            <a:spLocks/>
          </p:cNvSpPr>
          <p:nvPr/>
        </p:nvSpPr>
        <p:spPr>
          <a:xfrm>
            <a:off x="8937170" y="2055813"/>
            <a:ext cx="2325561" cy="412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Map 9: Map showing locations of strategic site options (Page 68)</a:t>
            </a:r>
          </a:p>
          <a:p>
            <a:pPr marL="0" indent="0">
              <a:buNone/>
            </a:pPr>
            <a:r>
              <a:rPr lang="en-GB" dirty="0"/>
              <a:t>(Bath: c.6K to 7K; Bristol to Bath corridor c.10.5k to 13.2k; Somer Valley c.6.5k to 7.5k, and Rural c.1.7k to 3.0k)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31A75-B390-B872-646A-0B485A1E3FEC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50D42-F5CD-F2EE-5AF6-56AFE9523290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BBB93-C5C4-17CE-90AB-20B485B02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9" y="1761606"/>
            <a:ext cx="7206536" cy="50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C9434-918D-2FDF-9025-CE396A9AA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3E6C-29AB-52DD-B672-3D5CEA2B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9897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Rural Area</a:t>
            </a:r>
          </a:p>
        </p:txBody>
      </p:sp>
      <p:pic>
        <p:nvPicPr>
          <p:cNvPr id="6" name="Content Placeholder 5" descr="A aerial view of a town&#10;&#10;AI-generated content may be incorrect.">
            <a:extLst>
              <a:ext uri="{FF2B5EF4-FFF2-40B4-BE49-F238E27FC236}">
                <a16:creationId xmlns:a16="http://schemas.microsoft.com/office/drawing/2014/main" id="{787564AC-F002-AB9C-F88A-5320106825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1" y="0"/>
            <a:ext cx="3254829" cy="18324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EA646-744A-5DD8-A050-1EA4A103E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lack of affordable housing threatens the vitality of local businesses and the social sustainability of villages.</a:t>
            </a:r>
          </a:p>
          <a:p>
            <a:r>
              <a:rPr lang="en-GB" dirty="0"/>
              <a:t>While proportionality remains a guiding principle, there is now a need to consider whether some comparatively sustainable rural locations may be suitable for larger-scale development.</a:t>
            </a:r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FEA2C5-9ACB-5A47-648B-ED211FFC202D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5181600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37,000 people</a:t>
            </a:r>
          </a:p>
          <a:p>
            <a:r>
              <a:rPr lang="en-GB" dirty="0"/>
              <a:t>Traditional rural economy limits growth potential </a:t>
            </a:r>
          </a:p>
          <a:p>
            <a:r>
              <a:rPr lang="en-GB" dirty="0"/>
              <a:t>Poor public transport and digital connectivity</a:t>
            </a:r>
          </a:p>
          <a:p>
            <a:r>
              <a:rPr lang="en-GB" dirty="0"/>
              <a:t>78% of rural residents commute to work by car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6B4ED-0C58-8F73-0B52-F305A2C2849B}"/>
              </a:ext>
            </a:extLst>
          </p:cNvPr>
          <p:cNvSpPr txBox="1"/>
          <p:nvPr/>
        </p:nvSpPr>
        <p:spPr>
          <a:xfrm>
            <a:off x="8847996" y="48957"/>
            <a:ext cx="343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B&amp;NES Reset Local Plan Options</a:t>
            </a:r>
          </a:p>
          <a:p>
            <a:pPr algn="ctr"/>
            <a:r>
              <a:rPr lang="en-GB" dirty="0"/>
              <a:t>Timsbury 2025 to 2043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DFD45-3784-0D05-89D1-19AF2BC2B2F3}"/>
              </a:ext>
            </a:extLst>
          </p:cNvPr>
          <p:cNvSpPr txBox="1"/>
          <p:nvPr/>
        </p:nvSpPr>
        <p:spPr>
          <a:xfrm>
            <a:off x="8847996" y="1493914"/>
            <a:ext cx="341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www.bathnesplaces.co.uk/localplan</a:t>
            </a:r>
          </a:p>
        </p:txBody>
      </p:sp>
    </p:spTree>
    <p:extLst>
      <p:ext uri="{BB962C8B-B14F-4D97-AF65-F5344CB8AC3E}">
        <p14:creationId xmlns:p14="http://schemas.microsoft.com/office/powerpoint/2010/main" val="2145129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1846</Words>
  <Application>Microsoft Office PowerPoint</Application>
  <PresentationFormat>Widescreen</PresentationFormat>
  <Paragraphs>262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Briefing agenda</vt:lpstr>
      <vt:lpstr>Introductions &amp; background</vt:lpstr>
      <vt:lpstr>What is the Local Plan? (448 page document!)</vt:lpstr>
      <vt:lpstr>Issues, Challenges and Spatial Priorities</vt:lpstr>
      <vt:lpstr>Key Requirements</vt:lpstr>
      <vt:lpstr>Spatial Strategy</vt:lpstr>
      <vt:lpstr>Bath, Bristol to Bath corridor and the Somer Valley</vt:lpstr>
      <vt:lpstr>Rural Area</vt:lpstr>
      <vt:lpstr>Timsbury: Context</vt:lpstr>
      <vt:lpstr>Timsbury: Site Options</vt:lpstr>
      <vt:lpstr>Timsbury: Site Options &amp; Opportunities</vt:lpstr>
      <vt:lpstr>Timsbury: Constraints &amp; Mitigation</vt:lpstr>
      <vt:lpstr>Timsbury: Further Evidence Required</vt:lpstr>
      <vt:lpstr>Somersetshire Coal Canal (Policy HD/SCCW)</vt:lpstr>
      <vt:lpstr>Somersetshire Coal Canal (Policy HD/SCCW)</vt:lpstr>
      <vt:lpstr>Somersetshire Coal Canal (Policy HD/SCCW)</vt:lpstr>
      <vt:lpstr>Other planning issues</vt:lpstr>
      <vt:lpstr>Have your say</vt:lpstr>
      <vt:lpstr>Future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Shaun Stephenson-McGall</dc:creator>
  <cp:lastModifiedBy>Parish Clerk</cp:lastModifiedBy>
  <cp:revision>88</cp:revision>
  <dcterms:created xsi:type="dcterms:W3CDTF">2025-04-27T18:53:32Z</dcterms:created>
  <dcterms:modified xsi:type="dcterms:W3CDTF">2025-09-30T11:08:33Z</dcterms:modified>
</cp:coreProperties>
</file>